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417" r:id="rId2"/>
    <p:sldId id="420" r:id="rId3"/>
    <p:sldId id="744" r:id="rId4"/>
    <p:sldId id="745" r:id="rId5"/>
    <p:sldId id="746" r:id="rId6"/>
    <p:sldId id="747" r:id="rId7"/>
    <p:sldId id="748" r:id="rId8"/>
    <p:sldId id="749" r:id="rId9"/>
    <p:sldId id="750" r:id="rId10"/>
    <p:sldId id="751" r:id="rId11"/>
    <p:sldId id="752" r:id="rId12"/>
    <p:sldId id="753" r:id="rId13"/>
    <p:sldId id="754" r:id="rId14"/>
    <p:sldId id="755" r:id="rId15"/>
    <p:sldId id="756" r:id="rId16"/>
    <p:sldId id="757" r:id="rId17"/>
    <p:sldId id="758" r:id="rId18"/>
    <p:sldId id="759" r:id="rId19"/>
    <p:sldId id="760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F4A2AE"/>
    <a:srgbClr val="EC5F74"/>
    <a:srgbClr val="F18870"/>
    <a:srgbClr val="56CA95"/>
    <a:srgbClr val="58B6E5"/>
    <a:srgbClr val="AFAFAF"/>
    <a:srgbClr val="0B3774"/>
    <a:srgbClr val="4E753B"/>
    <a:srgbClr val="BD9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8" autoAdjust="0"/>
    <p:restoredTop sz="96104"/>
  </p:normalViewPr>
  <p:slideViewPr>
    <p:cSldViewPr snapToGrid="0">
      <p:cViewPr varScale="1">
        <p:scale>
          <a:sx n="82" d="100"/>
          <a:sy n="82" d="100"/>
        </p:scale>
        <p:origin x="120" y="1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8.xml"/><Relationship Id="rId7" Type="http://schemas.openxmlformats.org/officeDocument/2006/relationships/image" Target="../media/image1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输入和输出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4898365"/>
            <a:chOff x="1887176" y="1780606"/>
            <a:chExt cx="2532899" cy="21424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如何读取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设备寄存器中的数据？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如何向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设备寄存器加载数据？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两种机制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Intel x86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in/out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通用寄存器    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数据传送指令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通用寄存器      存储器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内存映射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03C1062-9681-CCDD-0004-CA22EA309943}"/>
              </a:ext>
            </a:extLst>
          </p:cNvPr>
          <p:cNvCxnSpPr/>
          <p:nvPr/>
        </p:nvCxnSpPr>
        <p:spPr>
          <a:xfrm>
            <a:off x="3610708" y="4813379"/>
            <a:ext cx="33997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76D58EB-1A2C-27E3-2AB5-3F4B73F6D05A}"/>
              </a:ext>
            </a:extLst>
          </p:cNvPr>
          <p:cNvCxnSpPr/>
          <p:nvPr/>
        </p:nvCxnSpPr>
        <p:spPr>
          <a:xfrm>
            <a:off x="3610708" y="5727779"/>
            <a:ext cx="33997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527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3513370"/>
            <a:chOff x="1887176" y="1780606"/>
            <a:chExt cx="2235190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7896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问题：如何表示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内存映射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的方式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设备寄存器都被分配一个存储器地址空间中的地址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这些地址被分配给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设备寄存器，而不再是存储单元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1A56BA-DF3A-8C07-E788-B46E9BBDC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441" y="2227604"/>
            <a:ext cx="5862712" cy="34605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34A401-2248-D19B-7627-D1AEF6BA1242}"/>
              </a:ext>
            </a:extLst>
          </p:cNvPr>
          <p:cNvSpPr/>
          <p:nvPr/>
        </p:nvSpPr>
        <p:spPr>
          <a:xfrm>
            <a:off x="7807569" y="5035553"/>
            <a:ext cx="2187771" cy="884601"/>
          </a:xfrm>
          <a:prstGeom prst="rect">
            <a:avLst/>
          </a:prstGeom>
          <a:solidFill>
            <a:srgbClr val="F4A2AE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36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284821" cy="1666710"/>
            <a:chOff x="1887176" y="1780606"/>
            <a:chExt cx="2476168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xFFFF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0000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xFFFF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00FF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被分配给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设备寄存器，其他地址分配给存储单元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每一个寄存器：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位（与通用寄存器一样）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95E209-DEB5-8E7F-532E-6CB20E0DD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23744"/>
              </p:ext>
            </p:extLst>
          </p:nvPr>
        </p:nvGraphicFramePr>
        <p:xfrm>
          <a:off x="2749586" y="3669109"/>
          <a:ext cx="6231714" cy="2155745"/>
        </p:xfrm>
        <a:graphic>
          <a:graphicData uri="http://schemas.openxmlformats.org/drawingml/2006/table">
            <a:tbl>
              <a:tblPr/>
              <a:tblGrid>
                <a:gridCol w="2889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2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地址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I/O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寄存器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 0000~ xFFFF 0003</a:t>
                      </a:r>
                      <a:endParaRPr lang="zh-CN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键盘状态寄存器（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KBCR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0004~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0007</a:t>
                      </a:r>
                      <a:endParaRPr lang="zh-CN" sz="16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键盘数据寄存器（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KBDR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 0008~ xFFFF 000B</a:t>
                      </a:r>
                      <a:endParaRPr lang="zh-CN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显示器状态寄存器（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DCR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000C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~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000F </a:t>
                      </a:r>
                      <a:endParaRPr lang="zh-CN" sz="16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显示器数据寄存器（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DDR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1689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284821" cy="2590039"/>
            <a:chOff x="1887176" y="1780606"/>
            <a:chExt cx="2476168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用户输入字符，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 ← 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x11, 0(x6) 	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问题：如果执行这条指令时，用户还没有输入新的字符，会发生什么情况？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之前存储的数据读入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键盘与处理器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38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284821" cy="3051704"/>
            <a:chOff x="1887176" y="1780606"/>
            <a:chExt cx="2476168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的执行与处理器的执行不同步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无法保证在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设备寄存器存取时输入端的信号已就绪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微处理器：时钟控制下执行指令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用户键盘输入：不受时钟控制，随时可能发生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5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13066" cy="3051703"/>
            <a:chOff x="1887176" y="1780606"/>
            <a:chExt cx="2555196" cy="13347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02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屏幕显示字符，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print(DDR)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x11, 0(x6)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问题：如果执行该指令时，显示器还没有将上一个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中的字符显示完成，会发生什么情况？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之前存储的数据覆盖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显示器与处理器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0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13066" cy="3513368"/>
            <a:chOff x="1887176" y="1780606"/>
            <a:chExt cx="2555196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握手机制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位的标志：是否输入了一个字符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位的标志：被送给显示器的字符是否已被显示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设备状态寄存器的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DCR[0]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40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3051705"/>
            <a:chOff x="1887176" y="1780606"/>
            <a:chExt cx="2555196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每当用户输入一个字符时，键盘控制器就将就绪位设为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同时键盘不可用（如何改进？）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每当处理器读取该字符时，键盘控制器就将就绪位清空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允许输入下一个字符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69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666710"/>
            <a:chOff x="1887176" y="1780606"/>
            <a:chExt cx="2555196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利用键盘就绪位实现键盘和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的同步机制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之前，检查就绪位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16304A13-F061-AA7C-3B6A-7F91EAA2C0BB}"/>
              </a:ext>
            </a:extLst>
          </p:cNvPr>
          <p:cNvGrpSpPr/>
          <p:nvPr/>
        </p:nvGrpSpPr>
        <p:grpSpPr>
          <a:xfrm>
            <a:off x="2750437" y="3528864"/>
            <a:ext cx="2007302" cy="2799624"/>
            <a:chOff x="7927225" y="2059338"/>
            <a:chExt cx="2007302" cy="2799624"/>
          </a:xfrm>
        </p:grpSpPr>
        <p:cxnSp>
          <p:nvCxnSpPr>
            <p:cNvPr id="14" name="Line 29">
              <a:extLst>
                <a:ext uri="{FF2B5EF4-FFF2-40B4-BE49-F238E27FC236}">
                  <a16:creationId xmlns:a16="http://schemas.microsoft.com/office/drawing/2014/main" id="{B5C8FE52-6141-81E7-5A3F-EA3435ED7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Line 35">
              <a:extLst>
                <a:ext uri="{FF2B5EF4-FFF2-40B4-BE49-F238E27FC236}">
                  <a16:creationId xmlns:a16="http://schemas.microsoft.com/office/drawing/2014/main" id="{DB0BCD2C-6C51-3619-418D-2A95B99E3F45}"/>
                </a:ext>
              </a:extLst>
            </p:cNvPr>
            <p:cNvCxnSpPr>
              <a:cxnSpLocks noChangeShapeType="1"/>
              <a:endCxn id="1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Line 36">
              <a:extLst>
                <a:ext uri="{FF2B5EF4-FFF2-40B4-BE49-F238E27FC236}">
                  <a16:creationId xmlns:a16="http://schemas.microsoft.com/office/drawing/2014/main" id="{AF02205F-2BF9-E08E-C005-059F391AB9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AutoShape 38">
              <a:extLst>
                <a:ext uri="{FF2B5EF4-FFF2-40B4-BE49-F238E27FC236}">
                  <a16:creationId xmlns:a16="http://schemas.microsoft.com/office/drawing/2014/main" id="{21EAE5F9-1117-D7A7-2131-C182EB71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D9B42174-6529-C2B6-A1B9-3C6392B25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21" name="Text Box 41">
              <a:extLst>
                <a:ext uri="{FF2B5EF4-FFF2-40B4-BE49-F238E27FC236}">
                  <a16:creationId xmlns:a16="http://schemas.microsoft.com/office/drawing/2014/main" id="{42B75163-E28E-B46F-0539-20688303E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A0915F6C-DE21-5F9C-A2CE-F5B372758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3" name="Line 29">
              <a:extLst>
                <a:ext uri="{FF2B5EF4-FFF2-40B4-BE49-F238E27FC236}">
                  <a16:creationId xmlns:a16="http://schemas.microsoft.com/office/drawing/2014/main" id="{69E640C9-85E4-FFF5-88C0-1E206157D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Line 29">
              <a:extLst>
                <a:ext uri="{FF2B5EF4-FFF2-40B4-BE49-F238E27FC236}">
                  <a16:creationId xmlns:a16="http://schemas.microsoft.com/office/drawing/2014/main" id="{8EE133DC-8DC6-3130-4C4C-2630C6ADBF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531E9A44-809B-DD16-A80B-0C8C70EE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6" name="Line 29">
              <a:extLst>
                <a:ext uri="{FF2B5EF4-FFF2-40B4-BE49-F238E27FC236}">
                  <a16:creationId xmlns:a16="http://schemas.microsoft.com/office/drawing/2014/main" id="{3FE1F71E-FD51-6D6A-8B21-4E5612C759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077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获取键盘输入的同步的指令序列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529552"/>
            <a:ext cx="8191244" cy="409398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KBCR :	.word	xFFFF0000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KBCR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KBDR :	.word	xFFFF0004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KBCR 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x6 = 0xFFFF 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05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 0(x6) 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		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加载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是否为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1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……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，不执行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lw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指令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KBDR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x6= 0xFFFF 0004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8E9A7C-4A2C-DFD3-5013-30647E48E7F5}"/>
              </a:ext>
            </a:extLst>
          </p:cNvPr>
          <p:cNvGrpSpPr/>
          <p:nvPr/>
        </p:nvGrpSpPr>
        <p:grpSpPr>
          <a:xfrm>
            <a:off x="9608437" y="2103238"/>
            <a:ext cx="2007302" cy="2799624"/>
            <a:chOff x="7927225" y="2059338"/>
            <a:chExt cx="2007302" cy="2799624"/>
          </a:xfrm>
        </p:grpSpPr>
        <p:cxnSp>
          <p:nvCxnSpPr>
            <p:cNvPr id="6" name="Line 29">
              <a:extLst>
                <a:ext uri="{FF2B5EF4-FFF2-40B4-BE49-F238E27FC236}">
                  <a16:creationId xmlns:a16="http://schemas.microsoft.com/office/drawing/2014/main" id="{E4FB70BB-9454-9AEF-6629-07BA2B943A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Line 35">
              <a:extLst>
                <a:ext uri="{FF2B5EF4-FFF2-40B4-BE49-F238E27FC236}">
                  <a16:creationId xmlns:a16="http://schemas.microsoft.com/office/drawing/2014/main" id="{5CBC632E-B380-E78B-4368-97686ABD5DFC}"/>
                </a:ext>
              </a:extLst>
            </p:cNvPr>
            <p:cNvCxnSpPr>
              <a:cxnSpLocks noChangeShapeType="1"/>
              <a:endCxn id="9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Line 36">
              <a:extLst>
                <a:ext uri="{FF2B5EF4-FFF2-40B4-BE49-F238E27FC236}">
                  <a16:creationId xmlns:a16="http://schemas.microsoft.com/office/drawing/2014/main" id="{A9411F16-08E4-6C44-D282-B5FA0D808D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9CF3A5D-4C12-1835-F733-0E70CA0D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10" name="Text Box 40">
              <a:extLst>
                <a:ext uri="{FF2B5EF4-FFF2-40B4-BE49-F238E27FC236}">
                  <a16:creationId xmlns:a16="http://schemas.microsoft.com/office/drawing/2014/main" id="{B9B161E8-D0A0-ABF8-0CE6-AEE8EEA37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14B65375-A46C-DC7B-F097-F7B6EB59D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A5D31B7B-7DB7-D9D1-D27F-365E6EE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598E0B67-FDC2-11A1-4D51-433199E6FA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Line 29">
              <a:extLst>
                <a:ext uri="{FF2B5EF4-FFF2-40B4-BE49-F238E27FC236}">
                  <a16:creationId xmlns:a16="http://schemas.microsoft.com/office/drawing/2014/main" id="{DADC6FF6-7390-6C68-67DD-79939A56B9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F20D6737-9040-40DA-678B-2AD270CED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9" name="Line 29">
              <a:extLst>
                <a:ext uri="{FF2B5EF4-FFF2-40B4-BE49-F238E27FC236}">
                  <a16:creationId xmlns:a16="http://schemas.microsoft.com/office/drawing/2014/main" id="{86C31C93-4AD7-2674-DB48-4955BB5B1E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273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简单的输入和输出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613066" cy="3051704"/>
            <a:chOff x="1887176" y="1780606"/>
            <a:chExt cx="2555196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DCR[0]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每当显示器完成了一个字符的显示，显示器控制器将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DSR[0]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显示器就绪，可以写入新字符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每当处理器向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写字符时，显示器控制器将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DSR[0]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显示器正忙，当前字符未完成显示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4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1666709"/>
            <a:chOff x="1887176" y="1780606"/>
            <a:chExt cx="2555196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利用显示器就绪位实现显示器和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的同步机制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之前，检查就绪位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FDAAC1-6C78-FA3D-102F-609987360A0C}"/>
              </a:ext>
            </a:extLst>
          </p:cNvPr>
          <p:cNvGrpSpPr/>
          <p:nvPr/>
        </p:nvGrpSpPr>
        <p:grpSpPr>
          <a:xfrm>
            <a:off x="3242806" y="3429000"/>
            <a:ext cx="2007302" cy="2799624"/>
            <a:chOff x="7927225" y="2059338"/>
            <a:chExt cx="2007302" cy="2799624"/>
          </a:xfrm>
        </p:grpSpPr>
        <p:cxnSp>
          <p:nvCxnSpPr>
            <p:cNvPr id="4" name="Line 29">
              <a:extLst>
                <a:ext uri="{FF2B5EF4-FFF2-40B4-BE49-F238E27FC236}">
                  <a16:creationId xmlns:a16="http://schemas.microsoft.com/office/drawing/2014/main" id="{3F60F580-6F85-D19E-B3F1-1A11ECE2CE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Line 35">
              <a:extLst>
                <a:ext uri="{FF2B5EF4-FFF2-40B4-BE49-F238E27FC236}">
                  <a16:creationId xmlns:a16="http://schemas.microsoft.com/office/drawing/2014/main" id="{EB65BDAF-CC64-2B49-C8AF-3F76204E9F4E}"/>
                </a:ext>
              </a:extLst>
            </p:cNvPr>
            <p:cNvCxnSpPr>
              <a:cxnSpLocks noChangeShapeType="1"/>
              <a:endCxn id="7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Line 36">
              <a:extLst>
                <a:ext uri="{FF2B5EF4-FFF2-40B4-BE49-F238E27FC236}">
                  <a16:creationId xmlns:a16="http://schemas.microsoft.com/office/drawing/2014/main" id="{FA0A9616-A903-AA35-7227-D65475AC1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AutoShape 38">
              <a:extLst>
                <a:ext uri="{FF2B5EF4-FFF2-40B4-BE49-F238E27FC236}">
                  <a16:creationId xmlns:a16="http://schemas.microsoft.com/office/drawing/2014/main" id="{672695F2-4BAF-039D-543B-F32E5622D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8" name="Text Box 40">
              <a:extLst>
                <a:ext uri="{FF2B5EF4-FFF2-40B4-BE49-F238E27FC236}">
                  <a16:creationId xmlns:a16="http://schemas.microsoft.com/office/drawing/2014/main" id="{0E647A1D-C114-EBC9-F595-07928F89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9" name="Text Box 41">
              <a:extLst>
                <a:ext uri="{FF2B5EF4-FFF2-40B4-BE49-F238E27FC236}">
                  <a16:creationId xmlns:a16="http://schemas.microsoft.com/office/drawing/2014/main" id="{BE103138-39E6-0966-9902-107A6293E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4B5C33FF-7FAF-49E8-EAAB-786C9737D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1" name="Line 29">
              <a:extLst>
                <a:ext uri="{FF2B5EF4-FFF2-40B4-BE49-F238E27FC236}">
                  <a16:creationId xmlns:a16="http://schemas.microsoft.com/office/drawing/2014/main" id="{E324B15E-CCDE-5163-AD0F-2F7F7BB563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78FA7EA7-7B7C-A13A-03F1-D5CDC7C12E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C3E95BD7-5CDC-7F9C-874A-D2883FDE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4" name="Line 29">
              <a:extLst>
                <a:ext uri="{FF2B5EF4-FFF2-40B4-BE49-F238E27FC236}">
                  <a16:creationId xmlns:a16="http://schemas.microsoft.com/office/drawing/2014/main" id="{9440757C-1E10-DD8F-8AE8-C3BAE16E2E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4963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使用显示器输出的同步指令序列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529553"/>
            <a:ext cx="8191244" cy="419596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DCR :		.word	xFFFF0008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DDR :		.word	xFFFF000C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DSR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测试输出寄存器是否就绪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 0(x6)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加载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x5, 1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是否为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……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，不执行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sw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指令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DDR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x6= 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xFFFF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000C</a:t>
            </a: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813903-127C-EC5A-2433-46C66CBBF256}"/>
              </a:ext>
            </a:extLst>
          </p:cNvPr>
          <p:cNvGrpSpPr/>
          <p:nvPr/>
        </p:nvGrpSpPr>
        <p:grpSpPr>
          <a:xfrm>
            <a:off x="9473271" y="2103238"/>
            <a:ext cx="2007302" cy="2799624"/>
            <a:chOff x="7927225" y="2059338"/>
            <a:chExt cx="2007302" cy="2799624"/>
          </a:xfrm>
        </p:grpSpPr>
        <p:cxnSp>
          <p:nvCxnSpPr>
            <p:cNvPr id="33" name="Line 29">
              <a:extLst>
                <a:ext uri="{FF2B5EF4-FFF2-40B4-BE49-F238E27FC236}">
                  <a16:creationId xmlns:a16="http://schemas.microsoft.com/office/drawing/2014/main" id="{7071AB3A-E709-8519-32CC-7157330623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Line 35">
              <a:extLst>
                <a:ext uri="{FF2B5EF4-FFF2-40B4-BE49-F238E27FC236}">
                  <a16:creationId xmlns:a16="http://schemas.microsoft.com/office/drawing/2014/main" id="{56B0305B-C947-1135-4F9C-854157D53136}"/>
                </a:ext>
              </a:extLst>
            </p:cNvPr>
            <p:cNvCxnSpPr>
              <a:cxnSpLocks noChangeShapeType="1"/>
              <a:endCxn id="37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Line 36">
              <a:extLst>
                <a:ext uri="{FF2B5EF4-FFF2-40B4-BE49-F238E27FC236}">
                  <a16:creationId xmlns:a16="http://schemas.microsoft.com/office/drawing/2014/main" id="{FD73C2C3-B3D2-6AFE-CB1C-FA9ED36F2F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AutoShape 38">
              <a:extLst>
                <a:ext uri="{FF2B5EF4-FFF2-40B4-BE49-F238E27FC236}">
                  <a16:creationId xmlns:a16="http://schemas.microsoft.com/office/drawing/2014/main" id="{32630881-CD85-4493-84D8-FB281DF3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38" name="Text Box 40">
              <a:extLst>
                <a:ext uri="{FF2B5EF4-FFF2-40B4-BE49-F238E27FC236}">
                  <a16:creationId xmlns:a16="http://schemas.microsoft.com/office/drawing/2014/main" id="{AC61BE5C-8F57-FF53-6FF8-8E64C4CDC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39" name="Text Box 41">
              <a:extLst>
                <a:ext uri="{FF2B5EF4-FFF2-40B4-BE49-F238E27FC236}">
                  <a16:creationId xmlns:a16="http://schemas.microsoft.com/office/drawing/2014/main" id="{0000D9F1-6BC6-548D-6EF6-E2648AA38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1A5330CD-96AE-39AE-E10E-7957340C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1" name="Line 29">
              <a:extLst>
                <a:ext uri="{FF2B5EF4-FFF2-40B4-BE49-F238E27FC236}">
                  <a16:creationId xmlns:a16="http://schemas.microsoft.com/office/drawing/2014/main" id="{DDE5162E-BE98-C22C-8821-FABD5C2A81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Line 29">
              <a:extLst>
                <a:ext uri="{FF2B5EF4-FFF2-40B4-BE49-F238E27FC236}">
                  <a16:creationId xmlns:a16="http://schemas.microsoft.com/office/drawing/2014/main" id="{4B2475C9-AFDC-EBA5-2860-AF0C57280C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71AA0B89-39B5-835E-143A-FCF7C0B7D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4" name="Line 29">
              <a:extLst>
                <a:ext uri="{FF2B5EF4-FFF2-40B4-BE49-F238E27FC236}">
                  <a16:creationId xmlns:a16="http://schemas.microsoft.com/office/drawing/2014/main" id="{638CE683-745F-B4F4-3FD4-5995587D22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358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2128375"/>
            <a:chOff x="1887176" y="1780606"/>
            <a:chExt cx="2555196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周期性的检查状态位，判断是否执行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最简单的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控制方式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由处理器完全控制和执行与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的通信工作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轮询模式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F5AB02-6956-B35D-62B9-8986AB64C3A6}"/>
              </a:ext>
            </a:extLst>
          </p:cNvPr>
          <p:cNvGrpSpPr/>
          <p:nvPr/>
        </p:nvGrpSpPr>
        <p:grpSpPr>
          <a:xfrm>
            <a:off x="6724560" y="3429000"/>
            <a:ext cx="2007302" cy="2799624"/>
            <a:chOff x="7927225" y="2059338"/>
            <a:chExt cx="2007302" cy="2799624"/>
          </a:xfrm>
        </p:grpSpPr>
        <p:cxnSp>
          <p:nvCxnSpPr>
            <p:cNvPr id="33" name="Line 29">
              <a:extLst>
                <a:ext uri="{FF2B5EF4-FFF2-40B4-BE49-F238E27FC236}">
                  <a16:creationId xmlns:a16="http://schemas.microsoft.com/office/drawing/2014/main" id="{C63B8FF2-997F-D375-391A-1791798EF3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Line 35">
              <a:extLst>
                <a:ext uri="{FF2B5EF4-FFF2-40B4-BE49-F238E27FC236}">
                  <a16:creationId xmlns:a16="http://schemas.microsoft.com/office/drawing/2014/main" id="{837E41F9-0398-3AC7-063D-D8C5CCC2238A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Line 36">
              <a:extLst>
                <a:ext uri="{FF2B5EF4-FFF2-40B4-BE49-F238E27FC236}">
                  <a16:creationId xmlns:a16="http://schemas.microsoft.com/office/drawing/2014/main" id="{94E08A37-C699-7C24-1B64-5BC4486317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AutoShape 38">
              <a:extLst>
                <a:ext uri="{FF2B5EF4-FFF2-40B4-BE49-F238E27FC236}">
                  <a16:creationId xmlns:a16="http://schemas.microsoft.com/office/drawing/2014/main" id="{DFA84A75-CDAE-20CF-F406-EBD5FD2F7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6D818DBC-D045-4F4B-9893-9D1B12803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38" name="Text Box 41">
              <a:extLst>
                <a:ext uri="{FF2B5EF4-FFF2-40B4-BE49-F238E27FC236}">
                  <a16:creationId xmlns:a16="http://schemas.microsoft.com/office/drawing/2014/main" id="{C1DADD78-37A4-C961-DFF7-149239151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9E490F6C-6CC0-FD69-639F-25AFBC2C7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0" name="Line 29">
              <a:extLst>
                <a:ext uri="{FF2B5EF4-FFF2-40B4-BE49-F238E27FC236}">
                  <a16:creationId xmlns:a16="http://schemas.microsoft.com/office/drawing/2014/main" id="{E2AD961A-0D3B-ABB7-7FE8-D116CDA480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Line 29">
              <a:extLst>
                <a:ext uri="{FF2B5EF4-FFF2-40B4-BE49-F238E27FC236}">
                  <a16:creationId xmlns:a16="http://schemas.microsoft.com/office/drawing/2014/main" id="{A285DDF8-A83D-60BB-DA51-80B489F442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18975C4D-BF81-A2D6-688D-71105B7B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3" name="Line 29">
              <a:extLst>
                <a:ext uri="{FF2B5EF4-FFF2-40B4-BE49-F238E27FC236}">
                  <a16:creationId xmlns:a16="http://schemas.microsoft.com/office/drawing/2014/main" id="{E84E1EE8-FC70-37C4-24B8-B4C563070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6766BA-5689-5F4A-C209-7C371E638881}"/>
              </a:ext>
            </a:extLst>
          </p:cNvPr>
          <p:cNvGrpSpPr/>
          <p:nvPr/>
        </p:nvGrpSpPr>
        <p:grpSpPr>
          <a:xfrm>
            <a:off x="9034300" y="3429000"/>
            <a:ext cx="2007302" cy="2799624"/>
            <a:chOff x="7927225" y="2059338"/>
            <a:chExt cx="2007302" cy="2799624"/>
          </a:xfrm>
        </p:grpSpPr>
        <p:cxnSp>
          <p:nvCxnSpPr>
            <p:cNvPr id="45" name="Line 29">
              <a:extLst>
                <a:ext uri="{FF2B5EF4-FFF2-40B4-BE49-F238E27FC236}">
                  <a16:creationId xmlns:a16="http://schemas.microsoft.com/office/drawing/2014/main" id="{D4BFF7B9-C1D0-B8DB-8EAD-A10AE58E84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Line 35">
              <a:extLst>
                <a:ext uri="{FF2B5EF4-FFF2-40B4-BE49-F238E27FC236}">
                  <a16:creationId xmlns:a16="http://schemas.microsoft.com/office/drawing/2014/main" id="{B46D4FF1-749E-3EC4-FC57-5FE06CA0A2B6}"/>
                </a:ext>
              </a:extLst>
            </p:cNvPr>
            <p:cNvCxnSpPr>
              <a:cxnSpLocks noChangeShapeType="1"/>
              <a:endCxn id="4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Line 36">
              <a:extLst>
                <a:ext uri="{FF2B5EF4-FFF2-40B4-BE49-F238E27FC236}">
                  <a16:creationId xmlns:a16="http://schemas.microsoft.com/office/drawing/2014/main" id="{837579B1-39D0-02CE-E988-CD98A4B151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AutoShape 38">
              <a:extLst>
                <a:ext uri="{FF2B5EF4-FFF2-40B4-BE49-F238E27FC236}">
                  <a16:creationId xmlns:a16="http://schemas.microsoft.com/office/drawing/2014/main" id="{4D7CF56E-7BF9-C9F9-422D-5EA40F42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49" name="Text Box 40">
              <a:extLst>
                <a:ext uri="{FF2B5EF4-FFF2-40B4-BE49-F238E27FC236}">
                  <a16:creationId xmlns:a16="http://schemas.microsoft.com/office/drawing/2014/main" id="{97E73CC9-C90C-3F7B-9597-2457CD50E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50" name="Text Box 41">
              <a:extLst>
                <a:ext uri="{FF2B5EF4-FFF2-40B4-BE49-F238E27FC236}">
                  <a16:creationId xmlns:a16="http://schemas.microsoft.com/office/drawing/2014/main" id="{017963ED-59D1-1742-882E-E18ED3AED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66D18032-8493-1CFF-D584-6EB8F2E5A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2" name="Line 29">
              <a:extLst>
                <a:ext uri="{FF2B5EF4-FFF2-40B4-BE49-F238E27FC236}">
                  <a16:creationId xmlns:a16="http://schemas.microsoft.com/office/drawing/2014/main" id="{24954D47-476C-DB06-82DB-608AE1126E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Line 29">
              <a:extLst>
                <a:ext uri="{FF2B5EF4-FFF2-40B4-BE49-F238E27FC236}">
                  <a16:creationId xmlns:a16="http://schemas.microsoft.com/office/drawing/2014/main" id="{C89AC4CE-0008-FC44-1BBB-9AD220F10D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4B5F08E1-39DC-6A4F-F9B9-0907C6229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5" name="Line 29">
              <a:extLst>
                <a:ext uri="{FF2B5EF4-FFF2-40B4-BE49-F238E27FC236}">
                  <a16:creationId xmlns:a16="http://schemas.microsoft.com/office/drawing/2014/main" id="{86E85E13-6DB6-B9E7-3F8D-52F193E3F9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033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通过轮询获取键盘输入的指令序列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447491"/>
            <a:ext cx="8191244" cy="4176046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KBCR :	.word	xFFFF0000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KBCR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KBDR :	.word	xFFFF0004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KBSR 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INPOLL: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测试是否有字符被输入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	x6, INPOLL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KBDR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x11,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A6454E-4B21-B37A-BEB1-DA6D6D1B76B3}"/>
              </a:ext>
            </a:extLst>
          </p:cNvPr>
          <p:cNvGrpSpPr/>
          <p:nvPr/>
        </p:nvGrpSpPr>
        <p:grpSpPr>
          <a:xfrm>
            <a:off x="9631883" y="2103238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B03D7AFC-14EF-9AEE-EE8A-53D6DDD85B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8EA9561A-3836-1EA3-A7BA-A97964FA6EB1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DF7EB182-6BC5-AE39-CFBF-16FCEF47F6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D6538CB1-7A5B-44F8-23AF-247B5CCA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883D3C7B-BF83-A50E-AFD5-8C12EA94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769693AF-2BB6-BF8D-184C-9D22A37CE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BC19F283-84D0-86AD-D889-9377E2D12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A9E064C8-E34D-827A-7559-DF17BF8F35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2BED26AA-A1EB-9AD1-A69A-BF7ED5EA7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F3EC53E6-C153-24C5-A5AA-749B0614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8" name="Line 29">
              <a:extLst>
                <a:ext uri="{FF2B5EF4-FFF2-40B4-BE49-F238E27FC236}">
                  <a16:creationId xmlns:a16="http://schemas.microsoft.com/office/drawing/2014/main" id="{72316F26-7B77-AD78-F166-4F7243BB85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553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通过轮询使用显示器输出的指令序列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424045"/>
            <a:ext cx="8191244" cy="419949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DCR :		.word	xFFFF0008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DDR :		.word	xFFFF000C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DCR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OUTPOLL: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测试显示器是否就绪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x7, 0(x6)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	x6, OUTPOLL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DDR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76F2B3-A80F-A764-3CC1-F7B56BBD98E3}"/>
              </a:ext>
            </a:extLst>
          </p:cNvPr>
          <p:cNvGrpSpPr/>
          <p:nvPr/>
        </p:nvGrpSpPr>
        <p:grpSpPr>
          <a:xfrm>
            <a:off x="9737391" y="2612394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030D7C8E-4321-1D5A-4CC6-F2A7ABB918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79B5F7DF-BF82-D10F-BB0B-B319A6FA5699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4429494B-66E1-BF52-C54D-6A47E7BD77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B1A1AD86-9F72-1C51-2E3B-5320C36FD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x5[0]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398F5E52-79E8-D76D-2CE2-CCA2C5BFC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DACD7F85-C2B1-63FF-E886-C769DCEC1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26507773-FB72-D0F1-2A1F-48DDB4603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x5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SR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FC034592-0350-1DA5-B6BB-B9CC91D534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421B24CB-83C8-346D-D14F-0BF1447FF8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657CDBE3-B039-E55F-0446-7E6C932C6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x8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8" name="Line 29">
              <a:extLst>
                <a:ext uri="{FF2B5EF4-FFF2-40B4-BE49-F238E27FC236}">
                  <a16:creationId xmlns:a16="http://schemas.microsoft.com/office/drawing/2014/main" id="{97462261-1F42-636B-300E-0B0C7AD52C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12509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56081" y="971227"/>
            <a:ext cx="10551615" cy="924703"/>
            <a:chOff x="1887176" y="1780606"/>
            <a:chExt cx="2540401" cy="4044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26685" y="1966531"/>
              <a:ext cx="2500892" cy="218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通过结合键盘输入和显示器输出，可以实现一次键盘回显功能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键盘回显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C1B22C-B6E0-ED3F-3824-04A643E1B3A6}"/>
              </a:ext>
            </a:extLst>
          </p:cNvPr>
          <p:cNvSpPr txBox="1">
            <a:spLocks/>
          </p:cNvSpPr>
          <p:nvPr/>
        </p:nvSpPr>
        <p:spPr bwMode="auto">
          <a:xfrm>
            <a:off x="820184" y="1861506"/>
            <a:ext cx="7690770" cy="4961326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01	KBCR:	.word	xFFFF0000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KBCR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02	KBDR:	.word	xFFFF0004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DCR:	.word	xFFFF0008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DDR:	.word	xFFFF000C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la	x5, KBCR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06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INPOLL: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400" b="1" dirty="0">
                <a:ea typeface="黑体" panose="02010609060101010101" pitchFamily="49" charset="-122"/>
              </a:rPr>
              <a:t>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测试是否有字符被输入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lang="en-US" altLang="zh-CN" sz="1400" b="1" dirty="0" err="1">
                <a:ea typeface="黑体" panose="02010609060101010101" pitchFamily="49" charset="-122"/>
              </a:rPr>
              <a:t>lw</a:t>
            </a:r>
            <a:r>
              <a:rPr lang="zh-CN" altLang="en-US" sz="1400" b="1" dirty="0"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</a:rPr>
              <a:t>	x7,</a:t>
            </a:r>
            <a:r>
              <a:rPr lang="zh-CN" altLang="en-US" sz="1400" b="1" dirty="0"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</a:rPr>
              <a:t>0(x6)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08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INPOLL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如果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lang="en-US" altLang="zh-CN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la	x5, KBDR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0C		</a:t>
            </a:r>
            <a:r>
              <a:rPr lang="en-US" altLang="zh-CN" sz="14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400" b="1" dirty="0">
                <a:solidFill>
                  <a:srgbClr val="B88F4D"/>
                </a:solidFill>
                <a:ea typeface="黑体" panose="02010609060101010101" pitchFamily="49" charset="-122"/>
              </a:rPr>
              <a:t>x11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将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0D		la	x5, DCR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0E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ECHO: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测试显示器是否就绪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0F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x7, 0(x6)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10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11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ECHO 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12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		la	x5, DDR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13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14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x11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, 0(x6)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47518A-D6A2-027E-3D1E-4133593B23CD}"/>
              </a:ext>
            </a:extLst>
          </p:cNvPr>
          <p:cNvGrpSpPr/>
          <p:nvPr/>
        </p:nvGrpSpPr>
        <p:grpSpPr>
          <a:xfrm>
            <a:off x="9592924" y="1571923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6BD02402-9C1B-FED7-1FE2-3A5E904892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7251BC05-91FA-3F67-FB3F-85F854B1FFF7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F4107AE0-D5D8-108A-6F51-E6A2E1E8FC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E06E557F-A996-1111-9880-439F5E24B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03BE731B-8A53-A3F9-4D12-838A47513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862B230F-ED10-370D-C0D7-7EA24BD9A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C5911295-ECF6-976E-2A89-52BAA83F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7494E99C-2A57-20F6-14A6-D7380030AC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56F32CCD-4A49-E0A3-B795-D512EAC592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Rectangle 30">
              <a:extLst>
                <a:ext uri="{FF2B5EF4-FFF2-40B4-BE49-F238E27FC236}">
                  <a16:creationId xmlns:a16="http://schemas.microsoft.com/office/drawing/2014/main" id="{45A30456-CE3A-9195-D461-F28F8D4C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6" name="Line 29">
              <a:extLst>
                <a:ext uri="{FF2B5EF4-FFF2-40B4-BE49-F238E27FC236}">
                  <a16:creationId xmlns:a16="http://schemas.microsoft.com/office/drawing/2014/main" id="{EE5E1A06-450C-ECC3-9F35-F52D90C240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8F6CCC-DEDE-CA78-FFB9-1531FFC32408}"/>
              </a:ext>
            </a:extLst>
          </p:cNvPr>
          <p:cNvGrpSpPr/>
          <p:nvPr/>
        </p:nvGrpSpPr>
        <p:grpSpPr>
          <a:xfrm>
            <a:off x="9598878" y="4371354"/>
            <a:ext cx="2007302" cy="2281541"/>
            <a:chOff x="7927225" y="2577421"/>
            <a:chExt cx="2007302" cy="2281541"/>
          </a:xfrm>
        </p:grpSpPr>
        <p:cxnSp>
          <p:nvCxnSpPr>
            <p:cNvPr id="18" name="Line 29">
              <a:extLst>
                <a:ext uri="{FF2B5EF4-FFF2-40B4-BE49-F238E27FC236}">
                  <a16:creationId xmlns:a16="http://schemas.microsoft.com/office/drawing/2014/main" id="{9288F89C-59BC-1678-F1C9-A659A9CD3C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Line 35">
              <a:extLst>
                <a:ext uri="{FF2B5EF4-FFF2-40B4-BE49-F238E27FC236}">
                  <a16:creationId xmlns:a16="http://schemas.microsoft.com/office/drawing/2014/main" id="{492DE6BC-554F-E706-15FB-94E27DB190F8}"/>
                </a:ext>
              </a:extLst>
            </p:cNvPr>
            <p:cNvCxnSpPr>
              <a:cxnSpLocks noChangeShapeType="1"/>
              <a:endCxn id="22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Line 36">
              <a:extLst>
                <a:ext uri="{FF2B5EF4-FFF2-40B4-BE49-F238E27FC236}">
                  <a16:creationId xmlns:a16="http://schemas.microsoft.com/office/drawing/2014/main" id="{41F92CA6-F927-F399-F9ED-7407D4826C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49550652-BCD0-7667-C7CC-4F396996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CD188E78-6259-B82C-3A82-1A64FC0A1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53F7779B-F1EA-7B89-30BB-90BE3DEE7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7766A85D-021F-F40C-B073-FE925458C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7" name="Line 29">
              <a:extLst>
                <a:ext uri="{FF2B5EF4-FFF2-40B4-BE49-F238E27FC236}">
                  <a16:creationId xmlns:a16="http://schemas.microsoft.com/office/drawing/2014/main" id="{4FB54610-6E02-F6B1-BBB1-009A32A6E8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0DD8DD1A-66F1-0C44-DA52-1982AFE52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6" name="Line 29">
              <a:extLst>
                <a:ext uri="{FF2B5EF4-FFF2-40B4-BE49-F238E27FC236}">
                  <a16:creationId xmlns:a16="http://schemas.microsoft.com/office/drawing/2014/main" id="{57AA1A1B-2F11-B6FF-FD8C-7F05887E61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13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613066" cy="5175362"/>
            <a:chOff x="1887176" y="1780606"/>
            <a:chExt cx="2555196" cy="22636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95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如果读取键盘数据时，键盘的状态是未就绪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的时钟频率是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300MHz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那么，一个时钟周期是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纳秒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处理执行一条指令平均需要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个时钟周期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那么，执行一条指令的平均时间是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纳秒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秒钟之后输入一个字符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如果轮询指令序列含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处理器执行指令序列约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万次，才能读取到该字符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浪费了大量的处理器时间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轮询模式的缺陷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82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1666709"/>
            <a:chOff x="1887176" y="1780606"/>
            <a:chExt cx="2555196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让处理器一直做它自己的事，直到被键盘发来的信号打断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控制器来控制交互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中断驱动的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180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中断和自陷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3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52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5543AC6-8E1A-8C1B-C490-45B649B3F2D3}"/>
              </a:ext>
            </a:extLst>
          </p:cNvPr>
          <p:cNvSpPr/>
          <p:nvPr/>
        </p:nvSpPr>
        <p:spPr>
          <a:xfrm>
            <a:off x="2963917" y="3636579"/>
            <a:ext cx="1387365" cy="1828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A97C5E2-07BA-474B-20C6-12A6A7906D86}"/>
              </a:ext>
            </a:extLst>
          </p:cNvPr>
          <p:cNvSpPr/>
          <p:nvPr/>
        </p:nvSpPr>
        <p:spPr>
          <a:xfrm>
            <a:off x="6973613" y="3636579"/>
            <a:ext cx="1387365" cy="1828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诺依曼体系的重要组成部分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Input/Output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6330067-72F1-87F3-7F5A-216C8F2D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19" y="3041359"/>
            <a:ext cx="6186196" cy="3537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通过总线与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、存储器进行通信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Input/Output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D1ECA15-FB5F-DC4D-0B43-F02AC504D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54" y="2945527"/>
            <a:ext cx="4705558" cy="377999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13CCD-DAD0-DF68-D232-0CD616222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472" y="2681105"/>
            <a:ext cx="5705000" cy="4158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98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590039"/>
            <a:chOff x="1887176" y="1780606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字符设备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面向流的设备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一个字符、一个字符的读写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按照先后顺序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键盘和显示器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 descr="Our Favorite VGA Monitors in 2023 - Top Reviews by Sacramento Bee">
            <a:extLst>
              <a:ext uri="{FF2B5EF4-FFF2-40B4-BE49-F238E27FC236}">
                <a16:creationId xmlns:a16="http://schemas.microsoft.com/office/drawing/2014/main" id="{C73C65B7-29F8-BF49-F0E7-41FC72AA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90" y="1566524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KB216 580 Black Standard Keyboard - Adapt-IT">
            <a:extLst>
              <a:ext uri="{FF2B5EF4-FFF2-40B4-BE49-F238E27FC236}">
                <a16:creationId xmlns:a16="http://schemas.microsoft.com/office/drawing/2014/main" id="{2CCD670C-660C-888E-C0DE-8777EF40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05" y="1895269"/>
            <a:ext cx="2836985" cy="10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76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5034"/>
            <a:chOff x="1887176" y="1780606"/>
            <a:chExt cx="2532899" cy="17386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通信的接口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以键盘控制器为例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解码器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数据寄存器：保存数据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控制寄存器：保存状态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DEFADB-5C31-FA48-080C-DB3CBBB89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383" y="2132120"/>
            <a:ext cx="5862712" cy="3460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293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5033"/>
            <a:chOff x="1887176" y="1780606"/>
            <a:chExt cx="2532899" cy="17386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最简单的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设备通常至少包含：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保存在计算机和设备之间进行传输的数据寄存器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键盘数据寄存器中存储的是用户输入的字符的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例如键盘的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keyboard data register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保存设备的状态信息的控制寄存器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设备是处于可用的状态还是正忙于执行最近的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例如键盘的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keyboard control register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12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76"/>
            <a:chOff x="1887176" y="1780606"/>
            <a:chExt cx="2532899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每个设备寄存器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位（与通用寄存器一致）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[7:0]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位用来存放数据，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[31:8]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 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D5488E-3DC7-018F-303E-98451358F6C7}"/>
              </a:ext>
            </a:extLst>
          </p:cNvPr>
          <p:cNvGrpSpPr/>
          <p:nvPr/>
        </p:nvGrpSpPr>
        <p:grpSpPr>
          <a:xfrm>
            <a:off x="1438847" y="4655574"/>
            <a:ext cx="5273675" cy="1333500"/>
            <a:chOff x="1438847" y="4655574"/>
            <a:chExt cx="5273675" cy="1333500"/>
          </a:xfrm>
        </p:grpSpPr>
        <p:sp>
          <p:nvSpPr>
            <p:cNvPr id="18" name="AutoShape 15">
              <a:extLst>
                <a:ext uri="{FF2B5EF4-FFF2-40B4-BE49-F238E27FC236}">
                  <a16:creationId xmlns:a16="http://schemas.microsoft.com/office/drawing/2014/main" id="{FDDF0268-A588-8F71-17CC-2F165830FF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38847" y="4682562"/>
              <a:ext cx="5273675" cy="130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7E2FD70-85D3-660E-B586-534A4E12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597" y="4941324"/>
              <a:ext cx="1963737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CE4BB442-98EC-D4B8-B908-5B2F0368D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333" y="4941324"/>
              <a:ext cx="6540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FACEB260-C170-E1EC-4358-F10E2EC4D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647" y="4655574"/>
              <a:ext cx="343061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20B096C-FB9C-8C55-53F4-E3F50B7D7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534" y="4668274"/>
              <a:ext cx="1428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70EFE3AF-F566-6518-BF18-99C5AB930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0334" y="4682562"/>
              <a:ext cx="285221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E24876D-F34A-6220-6156-BA6E578F7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4668274"/>
              <a:ext cx="368828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E4AEDD9C-EB88-315B-28FD-DB143E76E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225" y="4968172"/>
              <a:ext cx="7767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KBDR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2B613A43-03B2-D5E6-DA8E-9549B0B2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133" y="5599526"/>
              <a:ext cx="214842" cy="27524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15778213-368F-AE9E-B47C-8AAD4AF2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783" y="5608074"/>
              <a:ext cx="2419350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32A72BB5-1CE2-1DAC-7403-8FDC13EC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2783" y="5322324"/>
              <a:ext cx="385925" cy="26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3E6E4AA9-CBC9-C137-337C-2B8952DD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5555" y="5322324"/>
              <a:ext cx="24182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A113BA74-D417-4497-879F-FDAC610B8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5342962"/>
              <a:ext cx="24182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1F924CFC-C6ED-C0BF-928D-4179D5D7D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3241" y="5611249"/>
              <a:ext cx="776774" cy="26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KBSR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674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76"/>
            <a:chOff x="1887176" y="1780606"/>
            <a:chExt cx="2532899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每个设备寄存器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位（与通用寄存器一致）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[7:0]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位用于数据部分，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[31:8]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显示器设备寄存器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D5488E-3DC7-018F-303E-98451358F6C7}"/>
              </a:ext>
            </a:extLst>
          </p:cNvPr>
          <p:cNvGrpSpPr/>
          <p:nvPr/>
        </p:nvGrpSpPr>
        <p:grpSpPr>
          <a:xfrm>
            <a:off x="1438847" y="4655574"/>
            <a:ext cx="5273675" cy="1333500"/>
            <a:chOff x="1438847" y="4655574"/>
            <a:chExt cx="5273675" cy="1333500"/>
          </a:xfrm>
        </p:grpSpPr>
        <p:sp>
          <p:nvSpPr>
            <p:cNvPr id="18" name="AutoShape 15">
              <a:extLst>
                <a:ext uri="{FF2B5EF4-FFF2-40B4-BE49-F238E27FC236}">
                  <a16:creationId xmlns:a16="http://schemas.microsoft.com/office/drawing/2014/main" id="{FDDF0268-A588-8F71-17CC-2F165830FF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38847" y="4682562"/>
              <a:ext cx="5273675" cy="130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7E2FD70-85D3-660E-B586-534A4E12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597" y="4941324"/>
              <a:ext cx="1963737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CE4BB442-98EC-D4B8-B908-5B2F0368D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333" y="4941324"/>
              <a:ext cx="6540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FACEB260-C170-E1EC-4358-F10E2EC4D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647" y="4655574"/>
              <a:ext cx="343061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20B096C-FB9C-8C55-53F4-E3F50B7D7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534" y="4668274"/>
              <a:ext cx="1428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70EFE3AF-F566-6518-BF18-99C5AB930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0334" y="4682562"/>
              <a:ext cx="285221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E24876D-F34A-6220-6156-BA6E578F7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4668274"/>
              <a:ext cx="368828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E4AEDD9C-EB88-315B-28FD-DB143E76E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225" y="4968172"/>
              <a:ext cx="7767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kern="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2B613A43-03B2-D5E6-DA8E-9549B0B2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133" y="5599526"/>
              <a:ext cx="214842" cy="27524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15778213-368F-AE9E-B47C-8AAD4AF2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783" y="5608074"/>
              <a:ext cx="2419350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32A72BB5-1CE2-1DAC-7403-8FDC13EC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2783" y="5322324"/>
              <a:ext cx="385925" cy="26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3E6E4AA9-CBC9-C137-337C-2B8952DD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5555" y="5322324"/>
              <a:ext cx="24182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A113BA74-D417-4497-879F-FDAC610B8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5342962"/>
              <a:ext cx="24182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1F924CFC-C6ED-C0BF-928D-4179D5D7D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3241" y="5611249"/>
              <a:ext cx="776774" cy="26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kern="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3547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19036</TotalTime>
  <Words>2288</Words>
  <Application>Microsoft Office PowerPoint</Application>
  <PresentationFormat>宽屏</PresentationFormat>
  <Paragraphs>300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KaiTi</vt:lpstr>
      <vt:lpstr>微软雅黑</vt:lpstr>
      <vt:lpstr>Arial</vt:lpstr>
      <vt:lpstr>Calibri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1046</cp:revision>
  <dcterms:created xsi:type="dcterms:W3CDTF">2019-06-19T02:08:00Z</dcterms:created>
  <dcterms:modified xsi:type="dcterms:W3CDTF">2023-04-21T09:36:19Z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